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3" r:id="rId1"/>
  </p:sldMasterIdLst>
  <p:notesMasterIdLst>
    <p:notesMasterId r:id="rId15"/>
  </p:notesMasterIdLst>
  <p:sldIdLst>
    <p:sldId id="256" r:id="rId2"/>
    <p:sldId id="290" r:id="rId3"/>
    <p:sldId id="291" r:id="rId4"/>
    <p:sldId id="292" r:id="rId5"/>
    <p:sldId id="293" r:id="rId6"/>
    <p:sldId id="297" r:id="rId7"/>
    <p:sldId id="298" r:id="rId8"/>
    <p:sldId id="301" r:id="rId9"/>
    <p:sldId id="299" r:id="rId10"/>
    <p:sldId id="294" r:id="rId11"/>
    <p:sldId id="295" r:id="rId12"/>
    <p:sldId id="29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E9CB"/>
          </a:solidFill>
        </a:fill>
      </a:tcStyle>
    </a:wholeTbl>
    <a:band2H>
      <a:tcTxStyle/>
      <a:tcStyle>
        <a:tcBdr/>
        <a:fill>
          <a:solidFill>
            <a:srgbClr val="EEF4E7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5E6CB"/>
          </a:solidFill>
        </a:fill>
      </a:tcStyle>
    </a:wholeTbl>
    <a:band2H>
      <a:tcTxStyle/>
      <a:tcStyle>
        <a:tcBdr/>
        <a:fill>
          <a:solidFill>
            <a:srgbClr val="FAF3E7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8D0"/>
          </a:solidFill>
        </a:fill>
      </a:tcStyle>
    </a:wholeTbl>
    <a:band2H>
      <a:tcTxStyle/>
      <a:tcStyle>
        <a:tcBdr/>
        <a:fill>
          <a:solidFill>
            <a:srgbClr val="EEEDE9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370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6" name="Shape 16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95008233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68" name="Shape 468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83924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68" name="Shape 468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94006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68" name="Shape 468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94006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090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263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7151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510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96388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351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970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291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047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10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750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01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807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624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88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492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092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nra-russia.ru/glavnaya/meropriyatiya/priklyucheniya-semejki-kraelyubovyi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8.pn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ra-russia.ru/pic/news/2021/10/06/40-life-hacks.pdf" TargetMode="External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1.jpeg"/><Relationship Id="rId4" Type="http://schemas.openxmlformats.org/officeDocument/2006/relationships/hyperlink" Target="https://www.nashmuseum.com/_files/ugd/1310c6_2eb9cb72a55d4d00a6e5015048fac03d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shmuseum.com/_files/ugd/1310c6_88a291dcf46e4018a5b10524787abd81.pdf" TargetMode="External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hyperlink" Target="https://www.nashmuseum.com/_files/ugd/1310c6_3089cdddabf94655bafd71cb83633709.pdf" TargetMode="External"/><Relationship Id="rId4" Type="http://schemas.openxmlformats.org/officeDocument/2006/relationships/hyperlink" Target="https://www.nashmuseum.com/_files/ugd/1310c6_d4292b1b579d474e935963ad65ffea09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nra-russia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hyperlink" Target="https://www.nashmuseum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Заголовок 1"/>
          <p:cNvSpPr txBox="1">
            <a:spLocks noGrp="1"/>
          </p:cNvSpPr>
          <p:nvPr>
            <p:ph type="ctrTitle"/>
          </p:nvPr>
        </p:nvSpPr>
        <p:spPr>
          <a:xfrm>
            <a:off x="1487488" y="508855"/>
            <a:ext cx="7766937" cy="1077971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02336">
              <a:defRPr sz="4928" b="1" i="1">
                <a:solidFill>
                  <a:srgbClr val="2A5010"/>
                </a:solidFill>
              </a:defRPr>
            </a:lvl1pPr>
          </a:lstStyle>
          <a:p>
            <a:r>
              <a:rPr lang="ru-R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 </a:t>
            </a:r>
            <a:endParaRPr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169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471679" y="2276872"/>
            <a:ext cx="10561632" cy="147503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29768">
              <a:spcBef>
                <a:spcPts val="900"/>
              </a:spcBef>
              <a:defRPr sz="4888">
                <a:solidFill>
                  <a:srgbClr val="3F7819"/>
                </a:solidFill>
                <a:effectLst>
                  <a:outerShdw blurRad="35814" dist="35814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b="1" i="1" dirty="0"/>
              <a:t>«Наш краеведческий музей. Перезагрузка 2022»</a:t>
            </a:r>
            <a:endParaRPr b="1" i="1" dirty="0"/>
          </a:p>
        </p:txBody>
      </p:sp>
      <p:pic>
        <p:nvPicPr>
          <p:cNvPr id="170" name="Рисунок 6" descr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392" y="4725144"/>
            <a:ext cx="2178216" cy="1624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857AE033-1607-4129-AAB6-E6CA45363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6400" y="4904872"/>
            <a:ext cx="19939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hape 470"/>
          <p:cNvSpPr txBox="1">
            <a:spLocks noGrp="1"/>
          </p:cNvSpPr>
          <p:nvPr>
            <p:ph type="title"/>
          </p:nvPr>
        </p:nvSpPr>
        <p:spPr>
          <a:xfrm>
            <a:off x="2152650" y="365127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/>
          <a:p>
            <a:pPr indent="-209550" algn="ctr"/>
            <a:r>
              <a:rPr lang="ru-RU" sz="3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«Наш краеведческий музей. Перезагрузка»</a:t>
            </a:r>
            <a:endParaRPr lang="ru-RU" sz="3200" i="1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1" name="Shape 471"/>
          <p:cNvSpPr txBox="1">
            <a:spLocks noGrp="1"/>
          </p:cNvSpPr>
          <p:nvPr>
            <p:ph idx="1"/>
          </p:nvPr>
        </p:nvSpPr>
        <p:spPr>
          <a:xfrm>
            <a:off x="205272" y="1772816"/>
            <a:ext cx="10643255" cy="35083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t" anchorCtr="0">
            <a:noAutofit/>
          </a:bodyPr>
          <a:lstStyle/>
          <a:p>
            <a:pPr marL="0" indent="0" algn="ctr">
              <a:lnSpc>
                <a:spcPct val="106000"/>
              </a:lnSpc>
              <a:spcAft>
                <a:spcPts val="80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 мультфильмов об изучении истории семьи, рода, малой родины «Приключения семейки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Краелюбовых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  <a:p>
            <a:pPr marL="0" indent="0" algn="ctr">
              <a:lnSpc>
                <a:spcPct val="106000"/>
              </a:lnSpc>
              <a:spcAft>
                <a:spcPts val="800"/>
              </a:spcAft>
              <a:buNone/>
            </a:pPr>
            <a:r>
              <a:rPr lang="ru-RU" sz="2000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https://nra-russia.ru/glavnaya/meropriyatiya/priklyucheniya-semejki-kraelyubovyix.html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06000"/>
              </a:lnSpc>
              <a:spcAft>
                <a:spcPts val="800"/>
              </a:spcAft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2" name="Shape 472"/>
          <p:cNvSpPr txBox="1">
            <a:spLocks noGrp="1"/>
          </p:cNvSpPr>
          <p:nvPr>
            <p:ph type="sldNum" sz="quarter" idx="12"/>
          </p:nvPr>
        </p:nvSpPr>
        <p:spPr>
          <a:xfrm>
            <a:off x="7981950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/>
          <a:p>
            <a:fld id="{00000000-1234-1234-1234-123412341234}" type="slidenum">
              <a:rPr lang="ru-RU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pPr/>
              <a:t>10</a:t>
            </a:fld>
            <a:endParaRPr lang="ru-RU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8B6C729-5900-44AC-AAF9-8B62F8CB065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96" y="3284984"/>
            <a:ext cx="4152122" cy="3265715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5AFE6382-963E-4536-B49E-4C70A469CD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91316" y="276067"/>
            <a:ext cx="1755800" cy="1304657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276067"/>
            <a:ext cx="19939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7932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hape 470"/>
          <p:cNvSpPr txBox="1">
            <a:spLocks noGrp="1"/>
          </p:cNvSpPr>
          <p:nvPr>
            <p:ph type="title"/>
          </p:nvPr>
        </p:nvSpPr>
        <p:spPr>
          <a:xfrm>
            <a:off x="2152650" y="365127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/>
          <a:p>
            <a:pPr indent="-209550" algn="ctr"/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«Наш краеведческий музей. Перезагрузка»</a:t>
            </a:r>
            <a:br>
              <a:rPr lang="ru-RU" sz="28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471" name="Shape 471"/>
          <p:cNvSpPr txBox="1">
            <a:spLocks noGrp="1"/>
          </p:cNvSpPr>
          <p:nvPr>
            <p:ph idx="1"/>
          </p:nvPr>
        </p:nvSpPr>
        <p:spPr>
          <a:xfrm>
            <a:off x="205273" y="2361809"/>
            <a:ext cx="9419740" cy="41635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t" anchorCtr="0">
            <a:noAutofit/>
          </a:bodyPr>
          <a:lstStyle/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40 памяток «Как организовать с детьми исследование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истории рода и родного края?»</a:t>
            </a:r>
          </a:p>
          <a:p>
            <a:pPr marL="0" indent="0">
              <a:buNone/>
            </a:pPr>
            <a:r>
              <a:rPr lang="ru-RU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https://www.nra-russia.ru/pic/news/2021/10/06/40-life-hacks.pdf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Инфографические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материалы по истории семьи и рода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«Секреты деда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Родоведа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>
              <a:buNone/>
            </a:pPr>
            <a:r>
              <a:rPr lang="ru-RU" sz="1600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https://www.nashmuseum.com/_</a:t>
            </a:r>
            <a:r>
              <a:rPr lang="ru-RU" sz="16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files/ugd/1310c6_2eb9cb72a55d4d00a6e5015048fac03d.pdf</a:t>
            </a:r>
            <a:endParaRPr lang="ru-RU" sz="1600" u="sng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 по участию в конкурсах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2" name="Shape 472"/>
          <p:cNvSpPr txBox="1">
            <a:spLocks noGrp="1"/>
          </p:cNvSpPr>
          <p:nvPr>
            <p:ph type="sldNum" sz="quarter" idx="12"/>
          </p:nvPr>
        </p:nvSpPr>
        <p:spPr>
          <a:xfrm>
            <a:off x="7981950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/>
          <a:p>
            <a:fld id="{00000000-1234-1234-1234-123412341234}" type="slidenum">
              <a:rPr lang="ru-RU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pPr/>
              <a:t>11</a:t>
            </a:fld>
            <a:endParaRPr lang="ru-RU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0E2C295-35DA-49C6-A961-D4EF0417C9E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87" y="1916832"/>
            <a:ext cx="3293707" cy="4460032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BE90F37F-8DD0-477F-BE26-584F2C730D5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07341" y="136523"/>
            <a:ext cx="1755800" cy="1304657"/>
          </a:xfrm>
          <a:prstGeom prst="rect">
            <a:avLst/>
          </a:prstGeom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332656"/>
            <a:ext cx="19939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3711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hape 470"/>
          <p:cNvSpPr txBox="1">
            <a:spLocks noGrp="1"/>
          </p:cNvSpPr>
          <p:nvPr>
            <p:ph type="title"/>
          </p:nvPr>
        </p:nvSpPr>
        <p:spPr>
          <a:xfrm>
            <a:off x="2152650" y="365127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/>
          <a:p>
            <a:pPr indent="-209550" algn="ctr"/>
            <a:r>
              <a:rPr lang="ru-RU" sz="2800" b="1" dirty="0"/>
              <a:t/>
            </a:r>
            <a:br>
              <a:rPr lang="ru-RU" sz="2800" b="1" dirty="0"/>
            </a:b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Сборники для семейного воспитания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471" name="Shape 471"/>
          <p:cNvSpPr txBox="1">
            <a:spLocks noGrp="1"/>
          </p:cNvSpPr>
          <p:nvPr>
            <p:ph idx="1"/>
          </p:nvPr>
        </p:nvSpPr>
        <p:spPr>
          <a:xfrm>
            <a:off x="205272" y="2361809"/>
            <a:ext cx="10139199" cy="35083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t" anchorCtr="0">
            <a:noAutofit/>
          </a:bodyPr>
          <a:lstStyle/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«Всей семьей в музей» </a:t>
            </a:r>
          </a:p>
          <a:p>
            <a:pPr marL="0" indent="0">
              <a:buNone/>
            </a:pPr>
            <a:r>
              <a:rPr lang="ru-RU" sz="2400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https://www.nashmuseum.com/_files/ugd/1310c6_88a291dcf46e4018a5b10524787abd81.pdf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«Как написать историю семьи» </a:t>
            </a:r>
            <a:r>
              <a:rPr lang="ru-RU" sz="2400" u="sng" dirty="0">
                <a:solidFill>
                  <a:srgbClr val="99CA3C"/>
                </a:solidFill>
                <a:latin typeface="Times New Roman" pitchFamily="18" charset="0"/>
                <a:cs typeface="Times New Roman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https://www.nashmuseum.com/_</a:t>
            </a:r>
            <a:r>
              <a:rPr lang="ru-RU" sz="2400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files/ugd/1310c6_d4292b1b579d474e935963ad65ffea09.pdf</a:t>
            </a:r>
            <a:endParaRPr lang="ru-RU" sz="2400" u="sng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«Наших земляков прекрасное созвездие» </a:t>
            </a:r>
          </a:p>
          <a:p>
            <a:pPr marL="0" indent="0">
              <a:buNone/>
            </a:pPr>
            <a:r>
              <a:rPr lang="ru-RU" sz="2400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https://www.nashmuseum.com/_files/ugd/1310c6_3089cdddabf94655bafd71cb83633709.pdf</a:t>
            </a:r>
            <a:endParaRPr lang="ru-RU" sz="2400" u="sng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/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2" name="Shape 472"/>
          <p:cNvSpPr txBox="1">
            <a:spLocks noGrp="1"/>
          </p:cNvSpPr>
          <p:nvPr>
            <p:ph type="sldNum" sz="quarter" idx="12"/>
          </p:nvPr>
        </p:nvSpPr>
        <p:spPr>
          <a:xfrm>
            <a:off x="7981950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/>
          <a:p>
            <a:fld id="{00000000-1234-1234-1234-123412341234}" type="slidenum">
              <a:rPr lang="ru-RU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pPr/>
              <a:t>12</a:t>
            </a:fld>
            <a:endParaRPr lang="ru-RU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BE90F37F-8DD0-477F-BE26-584F2C730D5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07341" y="136523"/>
            <a:ext cx="1755800" cy="1304657"/>
          </a:xfrm>
          <a:prstGeom prst="rect">
            <a:avLst/>
          </a:prstGeom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332656"/>
            <a:ext cx="19939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7266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Заголовок 1"/>
          <p:cNvSpPr txBox="1">
            <a:spLocks noGrp="1"/>
          </p:cNvSpPr>
          <p:nvPr>
            <p:ph type="title"/>
          </p:nvPr>
        </p:nvSpPr>
        <p:spPr>
          <a:xfrm>
            <a:off x="1211391" y="0"/>
            <a:ext cx="8596670" cy="1605282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 defTabSz="192023">
              <a:defRPr sz="1512"/>
            </a:pPr>
            <a:r>
              <a:rPr dirty="0"/>
              <a:t> </a:t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sz="5300" b="1" i="1" dirty="0" err="1">
                <a:solidFill>
                  <a:schemeClr val="accent2">
                    <a:lumMod val="50000"/>
                  </a:schemeClr>
                </a:solidFill>
                <a:effectLst>
                  <a:outerShdw blurRad="16002" dist="16002" dir="2700000" rotWithShape="0">
                    <a:srgbClr val="000000">
                      <a:alpha val="43137"/>
                    </a:srgbClr>
                  </a:outerShdw>
                </a:effectLst>
              </a:rPr>
              <a:t>Сайт</a:t>
            </a:r>
            <a:r>
              <a:rPr sz="53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16002" dist="16002" dir="2700000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5300" b="1" i="1" dirty="0" err="1">
                <a:solidFill>
                  <a:schemeClr val="accent2">
                    <a:lumMod val="50000"/>
                  </a:schemeClr>
                </a:solidFill>
                <a:effectLst>
                  <a:outerShdw blurRad="16002" dist="16002" dir="2700000" rotWithShape="0">
                    <a:srgbClr val="000000">
                      <a:alpha val="43137"/>
                    </a:srgbClr>
                  </a:outerShdw>
                </a:effectLst>
              </a:rPr>
              <a:t>Национальной</a:t>
            </a:r>
            <a:r>
              <a:rPr sz="53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16002" dist="16002" dir="2700000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5300" b="1" i="1" dirty="0" err="1">
                <a:solidFill>
                  <a:schemeClr val="accent2">
                    <a:lumMod val="50000"/>
                  </a:schemeClr>
                </a:solidFill>
                <a:effectLst>
                  <a:outerShdw blurRad="16002" dist="16002" dir="2700000" rotWithShape="0">
                    <a:srgbClr val="000000">
                      <a:alpha val="43137"/>
                    </a:srgbClr>
                  </a:outerShdw>
                </a:effectLst>
              </a:rPr>
              <a:t>родительской</a:t>
            </a:r>
            <a:r>
              <a:rPr sz="53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16002" dist="16002" dir="2700000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5300" b="1" i="1" dirty="0" err="1">
                <a:solidFill>
                  <a:schemeClr val="accent2">
                    <a:lumMod val="50000"/>
                  </a:schemeClr>
                </a:solidFill>
                <a:effectLst>
                  <a:outerShdw blurRad="16002" dist="16002" dir="2700000" rotWithShape="0">
                    <a:srgbClr val="000000">
                      <a:alpha val="43137"/>
                    </a:srgbClr>
                  </a:outerShdw>
                </a:effectLst>
              </a:rPr>
              <a:t>ассоциации</a:t>
            </a:r>
            <a:r>
              <a:rPr sz="5300" b="1" i="1" dirty="0">
                <a:solidFill>
                  <a:srgbClr val="94DE61"/>
                </a:solidFill>
                <a:effectLst>
                  <a:outerShdw blurRad="16002" dist="16002" dir="2700000" rotWithShape="0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sz="5300" b="1" i="1" dirty="0">
                <a:solidFill>
                  <a:srgbClr val="94DE61"/>
                </a:solidFill>
                <a:effectLst>
                  <a:outerShdw blurRad="16002" dist="16002" dir="2700000" rotWithShape="0">
                    <a:srgbClr val="000000">
                      <a:alpha val="43137"/>
                    </a:srgbClr>
                  </a:outerShdw>
                </a:effectLst>
              </a:rPr>
            </a:br>
            <a:r>
              <a:rPr sz="5300" b="1" i="1" dirty="0">
                <a:solidFill>
                  <a:srgbClr val="94DE61"/>
                </a:solidFill>
                <a:effectLst>
                  <a:outerShdw blurRad="16002" dist="16002" dir="2700000" rotWithShape="0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sz="5300" b="1" i="1" dirty="0">
                <a:solidFill>
                  <a:srgbClr val="94DE61"/>
                </a:solidFill>
                <a:effectLst>
                  <a:outerShdw blurRad="16002" dist="16002" dir="2700000" rotWithShape="0">
                    <a:srgbClr val="000000">
                      <a:alpha val="43137"/>
                    </a:srgbClr>
                  </a:outerShdw>
                </a:effectLst>
              </a:rPr>
            </a:br>
            <a:r>
              <a:rPr sz="5300" b="1" i="1" dirty="0">
                <a:solidFill>
                  <a:srgbClr val="94DE61"/>
                </a:solidFill>
                <a:effectLst>
                  <a:outerShdw blurRad="16002" dist="16002" dir="2700000" rotWithShape="0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sz="5300" b="1" i="1" dirty="0">
                <a:solidFill>
                  <a:srgbClr val="94DE61"/>
                </a:solidFill>
                <a:effectLst>
                  <a:outerShdw blurRad="16002" dist="16002" dir="2700000" rotWithShape="0">
                    <a:srgbClr val="000000">
                      <a:alpha val="43137"/>
                    </a:srgbClr>
                  </a:outerShdw>
                </a:effectLst>
              </a:rPr>
            </a:br>
            <a:r>
              <a:rPr sz="5300" b="1" i="1" u="sng" dirty="0">
                <a:solidFill>
                  <a:schemeClr val="accent2">
                    <a:lumMod val="50000"/>
                  </a:schemeClr>
                </a:solidFill>
                <a:uFill>
                  <a:solidFill>
                    <a:srgbClr val="99CA3C"/>
                  </a:solidFill>
                </a:u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www.nra-russia.ru</a:t>
            </a:r>
            <a:r>
              <a:rPr sz="53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sz="5300" b="1" i="1" dirty="0">
                <a:solidFill>
                  <a:srgbClr val="FF0000"/>
                </a:solidFill>
              </a:rPr>
              <a:t/>
            </a:r>
            <a:br>
              <a:rPr sz="5300" b="1" i="1" dirty="0">
                <a:solidFill>
                  <a:srgbClr val="FF0000"/>
                </a:solidFill>
              </a:rPr>
            </a:br>
            <a:endParaRPr sz="5300" b="1" i="1" dirty="0">
              <a:solidFill>
                <a:srgbClr val="FF0000"/>
              </a:solidFill>
            </a:endParaRPr>
          </a:p>
        </p:txBody>
      </p:sp>
      <p:pic>
        <p:nvPicPr>
          <p:cNvPr id="225" name="Рисунок 4" descr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8105" y="4516015"/>
            <a:ext cx="2603242" cy="188478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666731"/>
            <a:ext cx="2061633" cy="249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Рисунок 11" descr="ромб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896888" y="-148917"/>
            <a:ext cx="5524539" cy="7155833"/>
          </a:xfrm>
          <a:prstGeom prst="rect">
            <a:avLst/>
          </a:prstGeom>
        </p:spPr>
      </p:pic>
      <p:pic>
        <p:nvPicPr>
          <p:cNvPr id="13" name="Рисунок 12" descr="ромб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7768" y="-1524034"/>
            <a:ext cx="5524539" cy="7155833"/>
          </a:xfrm>
          <a:prstGeom prst="rect">
            <a:avLst/>
          </a:prstGeom>
        </p:spPr>
      </p:pic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99AAE3FA-A58A-4F0C-8D03-41F605C12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60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Сайт Проекта </a:t>
            </a:r>
            <a:br>
              <a:rPr lang="ru-RU" sz="60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sz="5300" u="sng" dirty="0">
                <a:latin typeface="Times New Roman" pitchFamily="18" charset="0"/>
                <a:cs typeface="Times New Roman" pitchFamily="18" charset="0"/>
                <a:hlinkClick r:id="rId4"/>
              </a:rPr>
              <a:t>https://www.nashmuseum.com/</a:t>
            </a:r>
            <a:r>
              <a:rPr lang="ru-RU" sz="5300" u="sng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5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440" y="4797152"/>
            <a:ext cx="19939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5502" y="264035"/>
            <a:ext cx="1755775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202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9751BF5-C065-4A39-95AA-0877A6EDC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 семейных конкурсов проекта «Наш краеведческий музей. Перезагрузка» </a:t>
            </a:r>
            <a:r>
              <a:rPr lang="ru-RU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b="1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F7D770B-9160-4978-87B2-C230C1C33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79799"/>
            <a:ext cx="9595131" cy="4412562"/>
          </a:xfr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en-US" sz="24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I.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Всероссийский конкурс школьных генеалогических исследований «Моя родословная»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-US" sz="24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II.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Всероссийский конкурс «Наш домашний краеведческий музей»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-US" sz="24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III.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Всероссийский туристско-краеведческий конкурс виртуальных музеев «Родина уникальных»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-US" sz="24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IV.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Всероссийский конкурс семейных рекламных видеороликов о краеведческом музее своего города (посёлка, села) #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ЯмояРодина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endParaRPr lang="ru-RU" sz="2400" dirty="0">
              <a:solidFill>
                <a:schemeClr val="accent2">
                  <a:lumMod val="50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28600" indent="0" algn="ctr">
              <a:lnSpc>
                <a:spcPct val="150000"/>
              </a:lnSpc>
              <a:spcAft>
                <a:spcPts val="1000"/>
              </a:spcAft>
              <a:buNone/>
            </a:pPr>
            <a:endParaRPr lang="ru-RU" sz="1800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0DE4582D-8D16-4558-A10A-72558A0331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714" y="186199"/>
            <a:ext cx="1754481" cy="1308079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4004" y="4941168"/>
            <a:ext cx="19939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7764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9751BF5-C065-4A39-95AA-0877A6EDC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 семейных конкурсов проекта «Наш краеведческий музей. Перезагрузка» </a:t>
            </a:r>
            <a:r>
              <a:rPr lang="ru-RU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b="1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F7D770B-9160-4978-87B2-C230C1C33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281" y="1886352"/>
            <a:ext cx="9595131" cy="4619599"/>
          </a:xfr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V.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Семейный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флеш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-моб (конкурс) #БЫЛО_СТАЛО_ТУТ в социальных сетях;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VI.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«Гимн России понятными словами»;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VII.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Конкурс сочинений о бабушках и дедушках «Дорогие мои, хорошие!»;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VIII.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Историко-патриотический конкурс чтецов «Слово о войне»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ru-RU" sz="24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28600" indent="0" algn="ctr">
              <a:lnSpc>
                <a:spcPct val="150000"/>
              </a:lnSpc>
              <a:spcAft>
                <a:spcPts val="1000"/>
              </a:spcAft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0DE4582D-8D16-4558-A10A-72558A0331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714" y="186199"/>
            <a:ext cx="1754481" cy="1308079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4004" y="4941168"/>
            <a:ext cx="19939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1901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9751BF5-C065-4A39-95AA-0877A6EDC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 семейных конкурсов проекта «Наш краеведческий музей. Перезагрузка» </a:t>
            </a:r>
            <a:r>
              <a:rPr lang="ru-RU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b="1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F7D770B-9160-4978-87B2-C230C1C33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2" y="1628801"/>
            <a:ext cx="9883163" cy="5043000"/>
          </a:xfr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 сможете получить интересные информационные материалы для семейного воспитания, пройти онлайн-обучение основам генеалогического и краеведческого поиска!</a:t>
            </a:r>
          </a:p>
          <a:p>
            <a:pPr marL="0" indent="0" algn="ctr"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Лучшие конкурсные работы по всем конкурсам будут размещены на сайте Национальной родительской ассоциации, информационном модуле проекта в сети Интернет, в социальных сетях, подготовлены сборники лучших работ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Победителей проекта ждут престижные призы и поездка в Москву с посещением Парка развлечений «Остров мечты»! 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ru-RU" sz="2400" dirty="0">
              <a:solidFill>
                <a:schemeClr val="accent2">
                  <a:lumMod val="50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28600" indent="0" algn="ctr">
              <a:lnSpc>
                <a:spcPct val="150000"/>
              </a:lnSpc>
              <a:spcAft>
                <a:spcPts val="1000"/>
              </a:spcAft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0DE4582D-8D16-4558-A10A-72558A0331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714" y="186199"/>
            <a:ext cx="1754481" cy="1308079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4004" y="4941168"/>
            <a:ext cx="19939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3782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42F5F8D-C6CD-45ED-BB40-4D0788C45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68696" y="161750"/>
            <a:ext cx="10891274" cy="2264650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Комплекс онлайн обучающих и просветительских мероприятий для родителей по тематикам изучения истории семьи и краеведения, вопросам укрепления семейных традиций и ценностей </a:t>
            </a:r>
            <a:br>
              <a:rPr lang="ru-RU" sz="28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b="1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3212538-BE17-4E20-9EB4-8B3E751D2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2204864"/>
            <a:ext cx="10243202" cy="431418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На канале </a:t>
            </a:r>
            <a:r>
              <a:rPr lang="ru-RU" sz="36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Национальной родительской ассоциации «Семейный </a:t>
            </a:r>
            <a:r>
              <a:rPr lang="ru-RU" sz="3600" i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коучинг</a:t>
            </a:r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в период с 18 мая по 15 сентября 2022 г.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будут 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проведены </a:t>
            </a:r>
            <a:r>
              <a:rPr lang="ru-RU" sz="3600" u="sng" dirty="0">
                <a:solidFill>
                  <a:schemeClr val="accent2">
                    <a:lumMod val="50000"/>
                  </a:schemeClr>
                </a:solidFill>
              </a:rPr>
              <a:t>экспертные интервью 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(10 онлайн мастер – классов)</a:t>
            </a:r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с ведущими специалистами в сфере:</a:t>
            </a:r>
          </a:p>
          <a:p>
            <a:pPr algn="just">
              <a:buFontTx/>
              <a:buChar char="-"/>
            </a:pP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 генеалогии, источниковедения, вспомогательных исторических дисциплин; </a:t>
            </a:r>
          </a:p>
          <a:p>
            <a:pPr algn="just">
              <a:buFontTx/>
              <a:buChar char="-"/>
            </a:pP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информационных технологий; </a:t>
            </a:r>
          </a:p>
          <a:p>
            <a:pPr algn="just">
              <a:buFontTx/>
              <a:buChar char="-"/>
            </a:pP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краеведения и музейного дела;  </a:t>
            </a:r>
          </a:p>
          <a:p>
            <a:pPr algn="just">
              <a:buFontTx/>
              <a:buChar char="-"/>
            </a:pP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семейных и национальных традиций.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D23D685E-8A48-4156-A0AA-C3D6CAB089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472" y="332656"/>
            <a:ext cx="1565731" cy="1167354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1560DB64-6930-4F8F-BA07-BE551F3A59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2464" y="5218439"/>
            <a:ext cx="1795126" cy="1300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2604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A0A5618-9E69-4511-BED5-CA5147644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1464" y="116632"/>
            <a:ext cx="8596668" cy="1320800"/>
          </a:xfrm>
        </p:spPr>
        <p:txBody>
          <a:bodyPr/>
          <a:lstStyle/>
          <a:p>
            <a:pPr algn="ctr"/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Изготовление комплекта просветительских материалов</a:t>
            </a:r>
            <a:endParaRPr lang="ru-RU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2D1854F-FC0B-4683-88A1-AC44CF255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1694984"/>
            <a:ext cx="10027178" cy="4697411"/>
          </a:xfrm>
        </p:spPr>
        <p:txBody>
          <a:bodyPr>
            <a:normAutofit lnSpcReduction="10000"/>
          </a:bodyPr>
          <a:lstStyle/>
          <a:p>
            <a:r>
              <a:rPr lang="ru-RU" sz="2400" i="1" dirty="0">
                <a:solidFill>
                  <a:schemeClr val="accent2">
                    <a:lumMod val="50000"/>
                  </a:schemeClr>
                </a:solidFill>
              </a:rPr>
              <a:t>40 памяток-советов от профессиональных генеалогов,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</a:rPr>
              <a:t>музеологов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</a:rPr>
              <a:t> и краеведов на тему «Изучаем историю семьи и родного края. Советы «бывалых» (объём каждой памятки 0,05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</a:rPr>
              <a:t>п.л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</a:rPr>
              <a:t>.);</a:t>
            </a:r>
          </a:p>
          <a:p>
            <a:r>
              <a:rPr lang="ru-RU" sz="2400" i="1" dirty="0">
                <a:solidFill>
                  <a:schemeClr val="accent2">
                    <a:lumMod val="50000"/>
                  </a:schemeClr>
                </a:solidFill>
              </a:rPr>
              <a:t>Каталог-путеводитель из 50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</a:rPr>
              <a:t>инфографических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</a:rPr>
              <a:t> материалов о проводимых регулярно российских, межрегиональных и региональных мероприятиях, посвящённых генеалогии и краеведению;</a:t>
            </a:r>
          </a:p>
          <a:p>
            <a:r>
              <a:rPr lang="ru-RU" sz="2400" i="1" dirty="0">
                <a:solidFill>
                  <a:schemeClr val="accent2">
                    <a:lumMod val="50000"/>
                  </a:schemeClr>
                </a:solidFill>
              </a:rPr>
              <a:t>10 видео-роликов (презентаций), демонстрирующих лучшие, рекомендуемые и типовые подходы к оформлению результатов семейных генеалогических и краеведческих исследований, домашних музеев (продолжительность каждого ролика 1-1,5 мин.)</a:t>
            </a:r>
          </a:p>
          <a:p>
            <a:endParaRPr lang="ru-RU" i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2EE70A7E-3C9F-4326-8976-24F761DB98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472" y="332656"/>
            <a:ext cx="1565731" cy="1167354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3031B512-D583-4CC2-BF2E-871B9641E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2464" y="5218439"/>
            <a:ext cx="1795126" cy="1300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1545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FE71A32-0F25-4646-870B-6544CB616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00" y="204022"/>
            <a:ext cx="9307098" cy="116321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Подготовка сборников-каталогов для семейного воспитания </a:t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D88B23A-2B85-4711-B6B4-23496C161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184" y="1844824"/>
            <a:ext cx="10724367" cy="432048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Сборник – каталог «Мудрецы и философы о семье и родительстве»;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Сборник- каталог «Тема семьи в современной российской скульптуре»;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Сборник – каталог «Из жизни замечательных семей»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* Каждый сборник будет включать в себя подборку авторских информационных и иллюстративных материалов, статей, раскрывающих заявленную тематику, рекомендации по использованию материалов в семейном воспитании. Сборники будут содержать ссылки на интернет-ресурсы по указанным тематикам. 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28CDC3D7-DA8B-41AF-837A-357C7D8133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6651" y="204022"/>
            <a:ext cx="1755800" cy="1304657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C00C6CE4-3BA2-44D4-990D-3BA74CAB7B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7916" y="5198265"/>
            <a:ext cx="19939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4119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7B46253-2B09-43CA-93FE-0923CCDC2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1464" y="2060848"/>
            <a:ext cx="8596668" cy="2171328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МЕТОДИЧЕКАЯ КОПИЛКА в помощь участникам </a:t>
            </a:r>
            <a:endParaRPr lang="ru-RU" sz="5400" b="1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54270B20-A378-4614-A51B-9A6D1B9174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2464" y="5218439"/>
            <a:ext cx="1795126" cy="1300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CA68CB6D-13AE-4B55-82FE-7484F99A64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472" y="332656"/>
            <a:ext cx="1565731" cy="1167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97813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Другая 3">
      <a:dk1>
        <a:srgbClr val="F2F2F2"/>
      </a:dk1>
      <a:lt1>
        <a:srgbClr val="F2F2F2"/>
      </a:lt1>
      <a:dk2>
        <a:srgbClr val="EDEDED"/>
      </a:dk2>
      <a:lt2>
        <a:srgbClr val="F2F2F2"/>
      </a:lt2>
      <a:accent1>
        <a:srgbClr val="F0D577"/>
      </a:accent1>
      <a:accent2>
        <a:srgbClr val="54A021"/>
      </a:accent2>
      <a:accent3>
        <a:srgbClr val="F5E3A5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Аспект">
  <a:themeElements>
    <a:clrScheme name="Аспект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0000FF"/>
      </a:hlink>
      <a:folHlink>
        <a:srgbClr val="FF00FF"/>
      </a:folHlink>
    </a:clrScheme>
    <a:fontScheme name="Аспект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3533</TotalTime>
  <Words>491</Words>
  <Application>Microsoft Office PowerPoint</Application>
  <PresentationFormat>Произвольный</PresentationFormat>
  <Paragraphs>59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Проект </vt:lpstr>
      <vt:lpstr>    Сайт Проекта   https://www.nashmuseum.com/ </vt:lpstr>
      <vt:lpstr>8 семейных конкурсов проекта «Наш краеведческий музей. Перезагрузка»  </vt:lpstr>
      <vt:lpstr>8 семейных конкурсов проекта «Наш краеведческий музей. Перезагрузка»  </vt:lpstr>
      <vt:lpstr>8 семейных конкурсов проекта «Наш краеведческий музей. Перезагрузка»  </vt:lpstr>
      <vt:lpstr>Комплекс онлайн обучающих и просветительских мероприятий для родителей по тематикам изучения истории семьи и краеведения, вопросам укрепления семейных традиций и ценностей  </vt:lpstr>
      <vt:lpstr>Изготовление комплекта просветительских материалов</vt:lpstr>
      <vt:lpstr>Подготовка сборников-каталогов для семейного воспитания  </vt:lpstr>
      <vt:lpstr>МЕТОДИЧЕКАЯ КОПИЛКА в помощь участникам </vt:lpstr>
      <vt:lpstr>«Наш краеведческий музей. Перезагрузка»</vt:lpstr>
      <vt:lpstr> «Наш краеведческий музей. Перезагрузка» </vt:lpstr>
      <vt:lpstr> Сборники для семейного воспитания</vt:lpstr>
      <vt:lpstr>   Сайт Национальной родительской ассоциации   www.nra-russia.ru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Региональное родительское собрание</dc:title>
  <dc:creator>Marianna Shevchenko</dc:creator>
  <cp:lastModifiedBy>ADMIN</cp:lastModifiedBy>
  <cp:revision>46</cp:revision>
  <dcterms:modified xsi:type="dcterms:W3CDTF">2022-04-18T10:25:42Z</dcterms:modified>
</cp:coreProperties>
</file>